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1" r:id="rId1"/>
  </p:sldMasterIdLst>
  <p:notesMasterIdLst>
    <p:notesMasterId r:id="rId4"/>
  </p:notesMasterIdLst>
  <p:handoutMasterIdLst>
    <p:handoutMasterId r:id="rId5"/>
  </p:handoutMasterIdLst>
  <p:sldIdLst>
    <p:sldId id="339" r:id="rId2"/>
    <p:sldId id="332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Ioannis Pappis" initials="IP" lastIdx="2" clrIdx="0">
    <p:extLst>
      <p:ext uri="{19B8F6BF-5375-455C-9EA6-DF929625EA0E}">
        <p15:presenceInfo xmlns:p15="http://schemas.microsoft.com/office/powerpoint/2012/main" userId="S-1-5-21-4270984560-2697355171-1338322823-7175" providerId="AD"/>
      </p:ext>
    </p:extLst>
  </p:cmAuthor>
  <p:cmAuthor id="2" name="Agnese Beltramo" initials="AB" lastIdx="1" clrIdx="1">
    <p:extLst>
      <p:ext uri="{19B8F6BF-5375-455C-9EA6-DF929625EA0E}">
        <p15:presenceInfo xmlns:p15="http://schemas.microsoft.com/office/powerpoint/2012/main" userId="S-1-5-21-4270984560-2697355171-1338322823-6860" providerId="AD"/>
      </p:ext>
    </p:extLst>
  </p:cmAuthor>
  <p:cmAuthor id="3" name="Youssef Almulla" initials="YA" lastIdx="25" clrIdx="2">
    <p:extLst>
      <p:ext uri="{19B8F6BF-5375-455C-9EA6-DF929625EA0E}">
        <p15:presenceInfo xmlns:p15="http://schemas.microsoft.com/office/powerpoint/2012/main" userId="50222d39666882b0" providerId="Windows Live"/>
      </p:ext>
    </p:extLst>
  </p:cmAuthor>
  <p:cmAuthor id="4" name="Hauke Henke" initials="HH" lastIdx="2" clrIdx="3">
    <p:extLst>
      <p:ext uri="{19B8F6BF-5375-455C-9EA6-DF929625EA0E}">
        <p15:presenceInfo xmlns:p15="http://schemas.microsoft.com/office/powerpoint/2012/main" userId="S-1-5-21-1948194976-2510558922-1916008050-1048793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158" autoAdjust="0"/>
    <p:restoredTop sz="68605" autoAdjust="0"/>
  </p:normalViewPr>
  <p:slideViewPr>
    <p:cSldViewPr snapToGrid="0">
      <p:cViewPr varScale="1">
        <p:scale>
          <a:sx n="81" d="100"/>
          <a:sy n="81" d="100"/>
        </p:scale>
        <p:origin x="1560" y="5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3822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handoutMaster" Target="handoutMasters/handoutMaster1.xml"/><Relationship Id="rId10" Type="http://schemas.openxmlformats.org/officeDocument/2006/relationships/tableStyles" Target="tableStyles.xml"/><Relationship Id="rId4" Type="http://schemas.openxmlformats.org/officeDocument/2006/relationships/notesMaster" Target="notesMasters/notesMaster1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95F4390-4F06-4AC1-A02F-F9827C930455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94F50F8-7C6A-40E2-ACF6-24EB82F408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869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2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B4BBFCB-AF14-4840-A42D-4BE299CC3B6F}" type="datetimeFigureOut">
              <a:rPr lang="en-US" smtClean="0"/>
              <a:t>4/3/2020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E91B068-BE6A-4C82-9505-14C84DEFDB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05702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The figure on this slide indicate</a:t>
            </a:r>
            <a:r>
              <a:rPr lang="en-GB" baseline="0" noProof="0" dirty="0" smtClean="0"/>
              <a:t>s that for modelling Run-Of-River power plants we need to define and consider the technology ‘Hydro Run-Of-River’ and the fuel ‘Secondary Electricity’.</a:t>
            </a:r>
          </a:p>
          <a:p>
            <a:r>
              <a:rPr lang="en-GB" baseline="0" noProof="0" dirty="0" smtClean="0"/>
              <a:t>These are related by setting the </a:t>
            </a:r>
            <a:r>
              <a:rPr lang="en-GB" baseline="0" noProof="0" dirty="0" err="1" smtClean="0"/>
              <a:t>OutputActivityRatio</a:t>
            </a:r>
            <a:r>
              <a:rPr lang="en-GB" baseline="0" noProof="0" dirty="0" smtClean="0"/>
              <a:t> in the technology ‘Hydro Run-Of-River’ to 1 for the fuel ‘Secondary Electricity’. The technology is then defined by inserting data for the parameter listed on this and the next slide. I will now go over them and comment them. </a:t>
            </a:r>
          </a:p>
          <a:p>
            <a:r>
              <a:rPr lang="en-GB" baseline="0" noProof="0" dirty="0" smtClean="0"/>
              <a:t>We define the </a:t>
            </a:r>
            <a:r>
              <a:rPr lang="en-GB" baseline="0" noProof="0" dirty="0" err="1" smtClean="0"/>
              <a:t>OutputActivityRatio</a:t>
            </a:r>
            <a:r>
              <a:rPr lang="en-GB" baseline="0" noProof="0" dirty="0" smtClean="0"/>
              <a:t> to 1 for secondary electricity as mentioned above. </a:t>
            </a:r>
          </a:p>
          <a:p>
            <a:r>
              <a:rPr lang="en-GB" baseline="0" noProof="0" dirty="0" smtClean="0"/>
              <a:t>The </a:t>
            </a:r>
            <a:r>
              <a:rPr lang="en-GB" baseline="0" noProof="0" dirty="0" err="1" smtClean="0"/>
              <a:t>CapitalCost</a:t>
            </a:r>
            <a:r>
              <a:rPr lang="en-GB" baseline="0" noProof="0" dirty="0" smtClean="0"/>
              <a:t> represent the investment cost related to the technology. These occur only once in the technology lifetime.</a:t>
            </a:r>
          </a:p>
          <a:p>
            <a:r>
              <a:rPr lang="en-GB" baseline="0" noProof="0" dirty="0" smtClean="0"/>
              <a:t>The </a:t>
            </a:r>
            <a:r>
              <a:rPr lang="en-GB" baseline="0" noProof="0" dirty="0" err="1" smtClean="0"/>
              <a:t>FixedCost</a:t>
            </a:r>
            <a:r>
              <a:rPr lang="en-GB" baseline="0" noProof="0" dirty="0" smtClean="0"/>
              <a:t> are reflecting the cost related to the operation and maintenance of the power plant and are defined per kW or GW and year.</a:t>
            </a:r>
          </a:p>
          <a:p>
            <a:r>
              <a:rPr lang="en-GB" baseline="0" noProof="0" dirty="0" err="1" smtClean="0"/>
              <a:t>VariableCost</a:t>
            </a:r>
            <a:r>
              <a:rPr lang="en-GB" baseline="0" noProof="0" dirty="0" smtClean="0"/>
              <a:t> are representing cost that occur only while the technology is under operation. For hydro power plants these are often 0, but it depends on the reporting scheme.</a:t>
            </a:r>
          </a:p>
          <a:p>
            <a:r>
              <a:rPr lang="en-GB" baseline="0" noProof="0" dirty="0" smtClean="0"/>
              <a:t>The </a:t>
            </a:r>
            <a:r>
              <a:rPr lang="en-GB" baseline="0" noProof="0" dirty="0" err="1" smtClean="0"/>
              <a:t>AvailabilityFactor</a:t>
            </a:r>
            <a:r>
              <a:rPr lang="en-GB" baseline="0" noProof="0" dirty="0" smtClean="0"/>
              <a:t> has been described in a previous section of this module. However, it is used to indicate the share of time on a scale of 0 to 1 in which the technology is available for production. This is to consider planed outages for example for maintenance.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1B068-BE6A-4C82-9505-14C84DEFDB7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0917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noProof="0" dirty="0" smtClean="0"/>
              <a:t>Three more parameter that are essential</a:t>
            </a:r>
            <a:r>
              <a:rPr lang="en-GB" baseline="0" noProof="0" dirty="0" smtClean="0"/>
              <a:t> to define Run-Of-River hydro power plants are the </a:t>
            </a:r>
            <a:r>
              <a:rPr lang="en-GB" baseline="0" noProof="0" dirty="0" err="1" smtClean="0"/>
              <a:t>CapacityFactor</a:t>
            </a:r>
            <a:r>
              <a:rPr lang="en-GB" baseline="0" noProof="0" dirty="0" smtClean="0"/>
              <a:t>, the </a:t>
            </a:r>
            <a:r>
              <a:rPr lang="en-GB" baseline="0" noProof="0" dirty="0" err="1" smtClean="0"/>
              <a:t>CapacityToActivityUnit</a:t>
            </a:r>
            <a:r>
              <a:rPr lang="en-GB" baseline="0" noProof="0" dirty="0" smtClean="0"/>
              <a:t> and the </a:t>
            </a:r>
            <a:r>
              <a:rPr lang="en-GB" baseline="0" noProof="0" dirty="0" err="1" smtClean="0"/>
              <a:t>OperationalLife</a:t>
            </a:r>
            <a:r>
              <a:rPr lang="en-GB" baseline="0" noProof="0" dirty="0" smtClean="0"/>
              <a:t>.</a:t>
            </a:r>
          </a:p>
          <a:p>
            <a:r>
              <a:rPr lang="en-GB" baseline="0" noProof="0" dirty="0" smtClean="0"/>
              <a:t>The </a:t>
            </a:r>
            <a:r>
              <a:rPr lang="en-GB" baseline="0" noProof="0" dirty="0" err="1" smtClean="0"/>
              <a:t>CapacityFactor</a:t>
            </a:r>
            <a:r>
              <a:rPr lang="en-GB" baseline="0" noProof="0" dirty="0" smtClean="0"/>
              <a:t> has been discussed before, it indicates the availability of the technology in a certain </a:t>
            </a:r>
            <a:r>
              <a:rPr lang="en-GB" baseline="0" noProof="0" dirty="0" err="1" smtClean="0"/>
              <a:t>TimeSlice</a:t>
            </a:r>
            <a:r>
              <a:rPr lang="en-GB" baseline="0" noProof="0" dirty="0" smtClean="0"/>
              <a:t>. In the context of hydro power this refers to the availability of water. </a:t>
            </a:r>
            <a:endParaRPr lang="en-GB" noProof="0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noProof="0" dirty="0" smtClean="0"/>
              <a:t>The </a:t>
            </a:r>
            <a:r>
              <a:rPr lang="en-GB" noProof="0" dirty="0" err="1" smtClean="0"/>
              <a:t>CapacityToActivityUnit</a:t>
            </a:r>
            <a:r>
              <a:rPr lang="en-GB" noProof="0" dirty="0" smtClean="0"/>
              <a:t> defines how much activity can occur by one unit of capacity in one year.</a:t>
            </a:r>
            <a:r>
              <a:rPr lang="en-GB" baseline="0" noProof="0" dirty="0" smtClean="0"/>
              <a:t> I</a:t>
            </a:r>
            <a:r>
              <a:rPr lang="en-GB" noProof="0" dirty="0" smtClean="0"/>
              <a:t>n our</a:t>
            </a:r>
            <a:r>
              <a:rPr lang="en-GB" baseline="0" noProof="0" dirty="0" smtClean="0"/>
              <a:t> model</a:t>
            </a:r>
            <a:r>
              <a:rPr lang="en-GB" noProof="0" dirty="0" smtClean="0"/>
              <a:t> we are using GW for capacity and PJ for energy, thus 1 GW can provide 31.536 PJ annually, which means that we set the </a:t>
            </a:r>
            <a:r>
              <a:rPr lang="en-GB" noProof="0" dirty="0" err="1" smtClean="0"/>
              <a:t>CapacityToActivityUnit</a:t>
            </a:r>
            <a:r>
              <a:rPr lang="en-GB" noProof="0" dirty="0" smtClean="0"/>
              <a:t> to 31.536 as for every other power generating unit</a:t>
            </a:r>
            <a:r>
              <a:rPr lang="en-GB" baseline="0" noProof="0" dirty="0" smtClean="0"/>
              <a:t> in our model.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noProof="0" dirty="0" smtClean="0"/>
              <a:t>The </a:t>
            </a:r>
            <a:r>
              <a:rPr lang="en-GB" baseline="0" noProof="0" dirty="0" err="1" smtClean="0"/>
              <a:t>OperationalLife</a:t>
            </a:r>
            <a:r>
              <a:rPr lang="en-GB" baseline="0" noProof="0" dirty="0" smtClean="0"/>
              <a:t> is used to indicate how long a technology is usable after installing it. This means we are indicating the technical lifetime.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noProof="0" dirty="0" smtClean="0"/>
              <a:t>Apart from the parameter that need to be defined there are a couple of parameter that can be optionally defined if needed.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noProof="0" dirty="0" smtClean="0"/>
              <a:t>The parameter </a:t>
            </a:r>
            <a:r>
              <a:rPr lang="en-GB" baseline="0" noProof="0" dirty="0" err="1" smtClean="0"/>
              <a:t>ResidualCapacity</a:t>
            </a:r>
            <a:r>
              <a:rPr lang="en-GB" baseline="0" noProof="0" dirty="0" smtClean="0"/>
              <a:t> can be used to consider power plant capacities that are already installed in the represented energy system.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noProof="0" dirty="0" smtClean="0"/>
              <a:t>The two parameter </a:t>
            </a:r>
            <a:r>
              <a:rPr lang="en-GB" baseline="0" noProof="0" dirty="0" err="1" smtClean="0"/>
              <a:t>TotalAnnualMaxCapacity</a:t>
            </a:r>
            <a:r>
              <a:rPr lang="en-GB" baseline="0" noProof="0" dirty="0" smtClean="0"/>
              <a:t> and </a:t>
            </a:r>
            <a:r>
              <a:rPr lang="en-GB" baseline="0" noProof="0" dirty="0" err="1" smtClean="0"/>
              <a:t>TotalAnnualMinCapacity</a:t>
            </a:r>
            <a:r>
              <a:rPr lang="en-GB" baseline="0" noProof="0" dirty="0" smtClean="0"/>
              <a:t> can be used to set an upper or lower limit concerning the installed capacity of the technology.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baseline="0" noProof="0" dirty="0" smtClean="0"/>
              <a:t>With the two parameter </a:t>
            </a:r>
            <a:r>
              <a:rPr lang="en-GB" baseline="0" noProof="0" dirty="0" err="1" smtClean="0"/>
              <a:t>TotalAnnualMaxCapacityInvestment</a:t>
            </a:r>
            <a:r>
              <a:rPr lang="en-GB" baseline="0" noProof="0" dirty="0" smtClean="0"/>
              <a:t> and </a:t>
            </a:r>
            <a:r>
              <a:rPr lang="en-GB" baseline="0" noProof="0" dirty="0" err="1" smtClean="0"/>
              <a:t>TotalAnnualMinCapacityInvestment</a:t>
            </a:r>
            <a:r>
              <a:rPr lang="en-GB" baseline="0" noProof="0" dirty="0" smtClean="0"/>
              <a:t> the installation of new capacity can be limited or forced in on an annual base.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GB" noProof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E91B068-BE6A-4C82-9505-14C84DEFDB7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180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hyperlink" Target="http://creativecommons.org/licenses/by/4.0/" TargetMode="External"/><Relationship Id="rId2" Type="http://schemas.openxmlformats.org/officeDocument/2006/relationships/hyperlink" Target="http://www.optimus.community/" TargetMode="External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8200" y="1858963"/>
            <a:ext cx="10515600" cy="1883697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ctr">
              <a:defRPr sz="5000"/>
            </a:lvl1pPr>
          </a:lstStyle>
          <a:p>
            <a:r>
              <a:rPr lang="en-US" noProof="0"/>
              <a:t>Click to edit Master title style</a:t>
            </a:r>
            <a:endParaRPr lang="es-BO" noProof="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880884"/>
            <a:ext cx="9144000" cy="1881963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  <a:endParaRPr lang="es-BO" noProof="0" dirty="0"/>
          </a:p>
        </p:txBody>
      </p:sp>
      <p:sp>
        <p:nvSpPr>
          <p:cNvPr id="7" name="TextBox 6"/>
          <p:cNvSpPr txBox="1"/>
          <p:nvPr/>
        </p:nvSpPr>
        <p:spPr>
          <a:xfrm>
            <a:off x="838199" y="6085489"/>
            <a:ext cx="10515601" cy="163293"/>
          </a:xfrm>
          <a:prstGeom prst="rect">
            <a:avLst/>
          </a:prstGeom>
        </p:spPr>
        <p:txBody>
          <a:bodyPr vert="horz" wrap="square" lIns="91440" tIns="0" rIns="91440" bIns="0" rtlCol="0" anchor="t">
            <a:noAutofit/>
          </a:bodyPr>
          <a:lstStyle/>
          <a:p>
            <a:pPr algn="l" fontAlgn="ctr"/>
            <a:r>
              <a:rPr lang="en-US" sz="1000" dirty="0"/>
              <a:t>This work by </a:t>
            </a:r>
            <a:r>
              <a:rPr lang="en-US" sz="1000" dirty="0" err="1">
                <a:hlinkClick r:id="rId2"/>
              </a:rPr>
              <a:t>OpTIMUS.community</a:t>
            </a:r>
            <a:r>
              <a:rPr lang="en-US" sz="1000" dirty="0"/>
              <a:t> is licensed under the Creative Commons Attribution 4.0 International License. To view a copy of this license, visit </a:t>
            </a:r>
            <a:r>
              <a:rPr lang="en-US" sz="1000" dirty="0">
                <a:hlinkClick r:id="rId3"/>
              </a:rPr>
              <a:t>http://creativecommons.org/licenses/by/4.0/</a:t>
            </a:r>
            <a:r>
              <a:rPr lang="en-US" sz="1000" dirty="0"/>
              <a:t>.</a:t>
            </a:r>
            <a:endParaRPr lang="sv-SE" sz="1000" b="1" spc="-150" dirty="0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" name="Picture 7">
            <a:hlinkClick r:id="rId3"/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16491" y="6095649"/>
            <a:ext cx="437309" cy="153004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sv-SE" smtClean="0"/>
              <a:t>04/2019</a:t>
            </a:r>
            <a:endParaRPr lang="en-GB" dirty="0"/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/>
              <a:t>Energy Modelling Platform for Africa - 14-29 January 2019 University of Cape Town (South Africa)</a:t>
            </a:r>
            <a:endParaRPr lang="en-US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AB23EEE3-DD26-4109-9996-A0F31E800E6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12" name="TextBox 11"/>
          <p:cNvSpPr txBox="1"/>
          <p:nvPr userDrawn="1"/>
        </p:nvSpPr>
        <p:spPr>
          <a:xfrm>
            <a:off x="4687330" y="5257800"/>
            <a:ext cx="1837038" cy="4180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844200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Energy Modelling Platform for Africa - 14-29 January 2019 University of Cape Town (South Africa)</a:t>
            </a:r>
          </a:p>
        </p:txBody>
      </p:sp>
      <p:sp>
        <p:nvSpPr>
          <p:cNvPr id="8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92A4DE5B-D266-47DA-B86B-5B95BCF9A6F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836306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18488"/>
            <a:ext cx="3932237" cy="1424056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s-BO" noProof="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618488"/>
            <a:ext cx="6172200" cy="451561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s-BO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162300"/>
            <a:ext cx="3932237" cy="29718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Energy Modelling Platform for Africa - 14-29 January 2019 University of Cape Town (South Africa)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92A4DE5B-D266-47DA-B86B-5B95BCF9A6F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317111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18488"/>
            <a:ext cx="3932237" cy="1426464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 noProof="0"/>
              <a:t>Click to edit Master title style</a:t>
            </a:r>
            <a:endParaRPr lang="es-BO" noProof="0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1618488"/>
            <a:ext cx="6172200" cy="45156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162300"/>
            <a:ext cx="3932237" cy="29718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Energy Modelling Platform for Africa - 14-29 January 2019 University of Cape Town (South Africa)</a:t>
            </a:r>
          </a:p>
        </p:txBody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92A4DE5B-D266-47DA-B86B-5B95BCF9A6F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65314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s-BO" noProof="0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Energy Modelling Platform for Africa - 14-29 January 2019 University of Cape Town (South Africa)</a:t>
            </a: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2132456" y="364808"/>
            <a:ext cx="9221344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  <a:endParaRPr lang="es-BO" noProof="0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92A4DE5B-D266-47DA-B86B-5B95BCF9A6F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921473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s-BO" noProof="0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Energy Modelling Platform for Africa - 14-29 January 2019 University of Cape Town (South Africa)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92A4DE5B-D266-47DA-B86B-5B95BCF9A6F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Title Placeholder 1"/>
          <p:cNvSpPr>
            <a:spLocks noGrp="1"/>
          </p:cNvSpPr>
          <p:nvPr>
            <p:ph type="title"/>
          </p:nvPr>
        </p:nvSpPr>
        <p:spPr>
          <a:xfrm>
            <a:off x="2132456" y="364808"/>
            <a:ext cx="9221344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  <a:endParaRPr lang="es-BO" noProof="0" dirty="0"/>
          </a:p>
        </p:txBody>
      </p:sp>
    </p:spTree>
    <p:extLst>
      <p:ext uri="{BB962C8B-B14F-4D97-AF65-F5344CB8AC3E}">
        <p14:creationId xmlns:p14="http://schemas.microsoft.com/office/powerpoint/2010/main" val="36084440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ngelog and attrib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ontent Placeholder 8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844603242"/>
              </p:ext>
            </p:extLst>
          </p:nvPr>
        </p:nvGraphicFramePr>
        <p:xfrm>
          <a:off x="838200" y="1616075"/>
          <a:ext cx="10515601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90083">
                  <a:extLst>
                    <a:ext uri="{9D8B030D-6E8A-4147-A177-3AD203B41FA5}">
                      <a16:colId xmlns:a16="http://schemas.microsoft.com/office/drawing/2014/main" val="46406547"/>
                    </a:ext>
                  </a:extLst>
                </a:gridCol>
                <a:gridCol w="3008506">
                  <a:extLst>
                    <a:ext uri="{9D8B030D-6E8A-4147-A177-3AD203B41FA5}">
                      <a16:colId xmlns:a16="http://schemas.microsoft.com/office/drawing/2014/main" val="2760605769"/>
                    </a:ext>
                  </a:extLst>
                </a:gridCol>
                <a:gridCol w="3008506">
                  <a:extLst>
                    <a:ext uri="{9D8B030D-6E8A-4147-A177-3AD203B41FA5}">
                      <a16:colId xmlns:a16="http://schemas.microsoft.com/office/drawing/2014/main" val="2954716314"/>
                    </a:ext>
                  </a:extLst>
                </a:gridCol>
                <a:gridCol w="3008506">
                  <a:extLst>
                    <a:ext uri="{9D8B030D-6E8A-4147-A177-3AD203B41FA5}">
                      <a16:colId xmlns:a16="http://schemas.microsoft.com/office/drawing/2014/main" val="3664904773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Date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Author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Reviewer</a:t>
                      </a:r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Reviser</a:t>
                      </a:r>
                      <a:r>
                        <a:rPr lang="en-US" baseline="0" dirty="0"/>
                        <a:t> </a:t>
                      </a:r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866012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074444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sv-S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2775028"/>
                  </a:ext>
                </a:extLst>
              </a:tr>
            </a:tbl>
          </a:graphicData>
        </a:graphic>
      </p:graphicFrame>
      <p:sp>
        <p:nvSpPr>
          <p:cNvPr id="4" name="TextBox 3"/>
          <p:cNvSpPr txBox="1"/>
          <p:nvPr/>
        </p:nvSpPr>
        <p:spPr>
          <a:xfrm>
            <a:off x="838200" y="5397500"/>
            <a:ext cx="10515600" cy="851282"/>
          </a:xfrm>
          <a:prstGeom prst="rect">
            <a:avLst/>
          </a:prstGeom>
        </p:spPr>
        <p:txBody>
          <a:bodyPr vert="horz" wrap="square" lIns="91440" tIns="0" rIns="91440" bIns="0" rtlCol="0" anchor="t">
            <a:noAutofit/>
          </a:bodyPr>
          <a:lstStyle/>
          <a:p>
            <a:pPr indent="0"/>
            <a:r>
              <a:rPr lang="sv-SE" i="1" dirty="0"/>
              <a:t>To </a:t>
            </a:r>
            <a:r>
              <a:rPr lang="sv-SE" i="1" dirty="0" err="1"/>
              <a:t>correctly</a:t>
            </a:r>
            <a:r>
              <a:rPr lang="sv-SE" i="1" dirty="0"/>
              <a:t> </a:t>
            </a:r>
            <a:r>
              <a:rPr lang="sv-SE" i="1" dirty="0" err="1"/>
              <a:t>reference</a:t>
            </a:r>
            <a:r>
              <a:rPr lang="sv-SE" i="1" dirty="0"/>
              <a:t> </a:t>
            </a:r>
            <a:r>
              <a:rPr lang="sv-SE" i="1" dirty="0" err="1"/>
              <a:t>this</a:t>
            </a:r>
            <a:r>
              <a:rPr lang="sv-SE" i="1" dirty="0"/>
              <a:t> </a:t>
            </a:r>
            <a:r>
              <a:rPr lang="sv-SE" i="1" dirty="0" err="1"/>
              <a:t>work</a:t>
            </a:r>
            <a:r>
              <a:rPr lang="sv-SE" i="1" dirty="0"/>
              <a:t>, </a:t>
            </a:r>
            <a:r>
              <a:rPr lang="sv-SE" i="1" dirty="0" err="1"/>
              <a:t>please</a:t>
            </a:r>
            <a:r>
              <a:rPr lang="sv-SE" i="1" dirty="0"/>
              <a:t> </a:t>
            </a:r>
            <a:r>
              <a:rPr lang="sv-SE" i="1" dirty="0" err="1"/>
              <a:t>use</a:t>
            </a:r>
            <a:r>
              <a:rPr lang="sv-SE" i="1" dirty="0"/>
              <a:t> the </a:t>
            </a:r>
            <a:r>
              <a:rPr lang="sv-SE" i="1" dirty="0" err="1"/>
              <a:t>following</a:t>
            </a:r>
            <a:r>
              <a:rPr lang="sv-SE" i="1" dirty="0"/>
              <a:t>:</a:t>
            </a:r>
          </a:p>
        </p:txBody>
      </p:sp>
      <p:sp>
        <p:nvSpPr>
          <p:cNvPr id="5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sv-SE" smtClean="0"/>
              <a:t>04/2019</a:t>
            </a:r>
            <a:endParaRPr lang="en-GB" dirty="0"/>
          </a:p>
        </p:txBody>
      </p:sp>
      <p:sp>
        <p:nvSpPr>
          <p:cNvPr id="6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Energy Modelling Platform for Africa - 14-29 January 2019 University of Cape Town (South Africa)</a:t>
            </a:r>
            <a:endParaRPr lang="fr-FR" dirty="0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AB23EEE3-DD26-4109-9996-A0F31E800E69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2132456" y="364808"/>
            <a:ext cx="9221344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  <a:endParaRPr lang="es-BO" noProof="0" dirty="0"/>
          </a:p>
        </p:txBody>
      </p:sp>
    </p:spTree>
    <p:extLst>
      <p:ext uri="{BB962C8B-B14F-4D97-AF65-F5344CB8AC3E}">
        <p14:creationId xmlns:p14="http://schemas.microsoft.com/office/powerpoint/2010/main" val="600735130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s-BO" noProof="0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2123090" y="382053"/>
            <a:ext cx="9226296" cy="669507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s-BO" noProof="0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 hasCustomPrompt="1"/>
          </p:nvPr>
        </p:nvSpPr>
        <p:spPr>
          <a:xfrm>
            <a:off x="2123090" y="1051561"/>
            <a:ext cx="9220200" cy="398776"/>
          </a:xfrm>
        </p:spPr>
        <p:txBody>
          <a:bodyPr tIns="0" bIns="0"/>
          <a:lstStyle>
            <a:lvl1pPr marL="914400" indent="0">
              <a:defRPr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s-BO" noProof="0" dirty="0" err="1"/>
              <a:t>Edit</a:t>
            </a:r>
            <a:r>
              <a:rPr lang="es-BO" noProof="0" dirty="0"/>
              <a:t> Master </a:t>
            </a:r>
            <a:r>
              <a:rPr lang="es-BO" noProof="0" dirty="0" err="1"/>
              <a:t>Subtitle</a:t>
            </a:r>
            <a:r>
              <a:rPr lang="es-BO" noProof="0" dirty="0"/>
              <a:t> </a:t>
            </a:r>
            <a:r>
              <a:rPr lang="es-BO" noProof="0" dirty="0" err="1"/>
              <a:t>style</a:t>
            </a:r>
            <a:endParaRPr lang="es-BO" noProof="0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 dirty="0">
                <a:solidFill>
                  <a:prstClr val="black">
                    <a:tint val="75000"/>
                  </a:prstClr>
                </a:solidFill>
              </a:rPr>
              <a:t>Energy Modelling Platform for Africa - 14-29 January 2019 University of Cape Town (South Africa)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92A4DE5B-D266-47DA-B86B-5B95BCF9A6F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700001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  <a:endParaRPr lang="es-BO" noProof="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Energy Modelling Platform for Africa - 14-29 January 2019 University of Cape Town (South Africa)</a:t>
            </a:r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92A4DE5B-D266-47DA-B86B-5B95BCF9A6F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03890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18488"/>
            <a:ext cx="5181600" cy="457911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s-BO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18488"/>
            <a:ext cx="5181600" cy="457911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s-BO" noProof="0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Energy Modelling Platform for Africa - 14-29 January 2019 University of Cape Town (South Africa)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92A4DE5B-D266-47DA-B86B-5B95BCF9A6F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Title Placeholder 1"/>
          <p:cNvSpPr>
            <a:spLocks noGrp="1"/>
          </p:cNvSpPr>
          <p:nvPr>
            <p:ph type="title"/>
          </p:nvPr>
        </p:nvSpPr>
        <p:spPr>
          <a:xfrm>
            <a:off x="2132456" y="364808"/>
            <a:ext cx="9221344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  <a:endParaRPr lang="es-BO" noProof="0" dirty="0"/>
          </a:p>
        </p:txBody>
      </p:sp>
    </p:spTree>
    <p:extLst>
      <p:ext uri="{BB962C8B-B14F-4D97-AF65-F5344CB8AC3E}">
        <p14:creationId xmlns:p14="http://schemas.microsoft.com/office/powerpoint/2010/main" val="29593037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618488"/>
            <a:ext cx="5181600" cy="457911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s-BO" noProof="0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618488"/>
            <a:ext cx="5181600" cy="4579112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s-BO" noProof="0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1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Energy Modelling Platform for Africa - 14-29 January 2019 University of Cape Town (South Africa)</a:t>
            </a:r>
          </a:p>
        </p:txBody>
      </p:sp>
      <p:sp>
        <p:nvSpPr>
          <p:cNvPr id="13" name="Title 1"/>
          <p:cNvSpPr>
            <a:spLocks noGrp="1"/>
          </p:cNvSpPr>
          <p:nvPr>
            <p:ph type="title"/>
          </p:nvPr>
        </p:nvSpPr>
        <p:spPr>
          <a:xfrm>
            <a:off x="2123090" y="382053"/>
            <a:ext cx="9226296" cy="669507"/>
          </a:xfrm>
          <a:prstGeom prst="rect">
            <a:avLst/>
          </a:prstGeom>
        </p:spPr>
        <p:txBody>
          <a:bodyPr/>
          <a:lstStyle/>
          <a:p>
            <a:r>
              <a:rPr lang="en-US" noProof="0"/>
              <a:t>Click to edit Master title style</a:t>
            </a:r>
            <a:endParaRPr lang="es-BO" noProof="0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3" hasCustomPrompt="1"/>
          </p:nvPr>
        </p:nvSpPr>
        <p:spPr>
          <a:xfrm>
            <a:off x="2123090" y="1051561"/>
            <a:ext cx="9220200" cy="398776"/>
          </a:xfrm>
        </p:spPr>
        <p:txBody>
          <a:bodyPr tIns="0" bIns="0"/>
          <a:lstStyle>
            <a:lvl1pPr marL="914400" indent="0">
              <a:defRPr b="1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pPr lvl="0"/>
            <a:r>
              <a:rPr lang="es-BO" noProof="0" dirty="0" err="1"/>
              <a:t>Edit</a:t>
            </a:r>
            <a:r>
              <a:rPr lang="es-BO" noProof="0" dirty="0"/>
              <a:t> Master </a:t>
            </a:r>
            <a:r>
              <a:rPr lang="es-BO" noProof="0" dirty="0" err="1"/>
              <a:t>Subtitle</a:t>
            </a:r>
            <a:r>
              <a:rPr lang="es-BO" noProof="0" dirty="0"/>
              <a:t> </a:t>
            </a:r>
            <a:r>
              <a:rPr lang="es-BO" noProof="0" dirty="0" err="1"/>
              <a:t>style</a:t>
            </a:r>
            <a:endParaRPr lang="es-BO" noProof="0" dirty="0"/>
          </a:p>
        </p:txBody>
      </p:sp>
      <p:sp>
        <p:nvSpPr>
          <p:cNvPr id="9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92A4DE5B-D266-47DA-B86B-5B95BCF9A6F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0257647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18488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609087"/>
            <a:ext cx="5157787" cy="358057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s-BO" noProof="0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18488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609087"/>
            <a:ext cx="5183188" cy="3580576"/>
          </a:xfrm>
        </p:spPr>
        <p:txBody>
          <a:bodyPr/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s-BO" noProof="0" dirty="0"/>
          </a:p>
        </p:txBody>
      </p:sp>
      <p:sp>
        <p:nvSpPr>
          <p:cNvPr id="10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12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Energy Modelling Platform for Africa - 14-29 January 2019 University of Cape Town (South Africa)</a:t>
            </a:r>
          </a:p>
        </p:txBody>
      </p:sp>
      <p:sp>
        <p:nvSpPr>
          <p:cNvPr id="14" name="Title Placeholder 1"/>
          <p:cNvSpPr>
            <a:spLocks noGrp="1"/>
          </p:cNvSpPr>
          <p:nvPr>
            <p:ph type="title"/>
          </p:nvPr>
        </p:nvSpPr>
        <p:spPr>
          <a:xfrm>
            <a:off x="2132456" y="364808"/>
            <a:ext cx="9221344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  <a:endParaRPr lang="es-BO" noProof="0" dirty="0"/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92A4DE5B-D266-47DA-B86B-5B95BCF9A6F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793932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188720" cy="365125"/>
          </a:xfrm>
          <a:prstGeom prst="rect">
            <a:avLst/>
          </a:prstGeom>
        </p:spPr>
        <p:txBody>
          <a:bodyPr/>
          <a:lstStyle>
            <a:lvl1pPr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25268" y="6356349"/>
            <a:ext cx="7141464" cy="365125"/>
          </a:xfrm>
          <a:prstGeom prst="rect">
            <a:avLst/>
          </a:prstGeom>
        </p:spPr>
        <p:txBody>
          <a:bodyPr/>
          <a:lstStyle>
            <a:lvl1pPr algn="ct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r>
              <a:rPr lang="en-US">
                <a:solidFill>
                  <a:prstClr val="black">
                    <a:tint val="75000"/>
                  </a:prstClr>
                </a:solidFill>
              </a:rPr>
              <a:t>Energy Modelling Platform for Africa - 14-29 January 2019 University of Cape Town (South Africa)</a:t>
            </a:r>
          </a:p>
        </p:txBody>
      </p:sp>
      <p:sp>
        <p:nvSpPr>
          <p:cNvPr id="9" name="Title Placeholder 1"/>
          <p:cNvSpPr>
            <a:spLocks noGrp="1"/>
          </p:cNvSpPr>
          <p:nvPr>
            <p:ph type="title"/>
          </p:nvPr>
        </p:nvSpPr>
        <p:spPr>
          <a:xfrm>
            <a:off x="2132456" y="364808"/>
            <a:ext cx="9221344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  <a:endParaRPr lang="es-BO" noProof="0" dirty="0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165080" y="6356350"/>
            <a:ext cx="1188720" cy="365125"/>
          </a:xfrm>
          <a:prstGeom prst="rect">
            <a:avLst/>
          </a:prstGeom>
        </p:spPr>
        <p:txBody>
          <a:bodyPr/>
          <a:lstStyle>
            <a:lvl1pPr algn="r">
              <a:defRPr sz="1400" spc="0">
                <a:solidFill>
                  <a:schemeClr val="bg2">
                    <a:lumMod val="50000"/>
                  </a:schemeClr>
                </a:solidFill>
                <a:latin typeface="+mj-lt"/>
              </a:defRPr>
            </a:lvl1pPr>
          </a:lstStyle>
          <a:p>
            <a:pPr>
              <a:defRPr/>
            </a:pPr>
            <a:fld id="{92A4DE5B-D266-47DA-B86B-5B95BCF9A6FB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99979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3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FFFFFF"/>
            </a:gs>
            <a:gs pos="69000">
              <a:srgbClr val="FDFDFD"/>
            </a:gs>
            <a:gs pos="100000">
              <a:schemeClr val="bg2">
                <a:alpha val="50000"/>
              </a:schemeClr>
            </a:gs>
          </a:gsLst>
          <a:lin ang="189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616149"/>
            <a:ext cx="10515600" cy="45507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  <a:endParaRPr lang="es-BO" noProof="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838200" y="6323905"/>
            <a:ext cx="10515600" cy="0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2132456" y="364808"/>
            <a:ext cx="9221344" cy="10972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noProof="0" dirty="0"/>
              <a:t>Click to edit Master title style</a:t>
            </a:r>
            <a:endParaRPr lang="es-BO" noProof="0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0" t="11650" r="6449" b="15113"/>
          <a:stretch/>
        </p:blipFill>
        <p:spPr>
          <a:xfrm>
            <a:off x="906186" y="1041144"/>
            <a:ext cx="1158284" cy="3498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456647"/>
            <a:ext cx="1294256" cy="51091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34628" y="364808"/>
            <a:ext cx="619172" cy="6191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67568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  <p:sldLayoutId id="2147483720" r:id="rId9"/>
    <p:sldLayoutId id="2147483721" r:id="rId10"/>
    <p:sldLayoutId id="2147483722" r:id="rId11"/>
    <p:sldLayoutId id="2147483723" r:id="rId12"/>
    <p:sldLayoutId id="2147483724" r:id="rId13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15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2800" kern="1200" spc="-15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 spc="-15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 spc="-15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-15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 spc="-15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2572385"/>
            <a:ext cx="10515600" cy="3594497"/>
          </a:xfrm>
        </p:spPr>
        <p:txBody>
          <a:bodyPr>
            <a:normAutofit lnSpcReduction="10000"/>
          </a:bodyPr>
          <a:lstStyle/>
          <a:p>
            <a:pPr algn="just"/>
            <a:r>
              <a:rPr lang="en-US" dirty="0"/>
              <a:t>In </a:t>
            </a:r>
            <a:r>
              <a:rPr lang="en-US" dirty="0" err="1"/>
              <a:t>OSeMOSYS</a:t>
            </a:r>
            <a:r>
              <a:rPr lang="en-US" dirty="0"/>
              <a:t>, hydropower plants (Run-Of-River) are characterized by the following parameters: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err="1" smtClean="0"/>
              <a:t>OutputActivityRatio</a:t>
            </a:r>
            <a:r>
              <a:rPr lang="en-US" sz="2400" dirty="0"/>
              <a:t>: defines the rate of fuel provided (i.e. Electricity)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err="1"/>
              <a:t>CapitalCost</a:t>
            </a:r>
            <a:r>
              <a:rPr lang="en-US" sz="2400" b="1" dirty="0"/>
              <a:t> [M$/GW or $/kW]</a:t>
            </a:r>
            <a:r>
              <a:rPr lang="en-US" sz="2400" dirty="0"/>
              <a:t>: defines the overnight investment cost of the plant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err="1"/>
              <a:t>FixedCost</a:t>
            </a:r>
            <a:r>
              <a:rPr lang="en-US" sz="2400" b="1" dirty="0"/>
              <a:t> [M$/GW or $/kW]</a:t>
            </a:r>
            <a:r>
              <a:rPr lang="en-US" sz="2400" dirty="0"/>
              <a:t>: defines the fixed Operation &amp; Maintenance cost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err="1"/>
              <a:t>VariableCost</a:t>
            </a:r>
            <a:r>
              <a:rPr lang="en-US" sz="2400" b="1" dirty="0"/>
              <a:t> [M$/</a:t>
            </a:r>
            <a:r>
              <a:rPr lang="en-US" sz="2400" b="1" dirty="0" err="1"/>
              <a:t>GWh</a:t>
            </a:r>
            <a:r>
              <a:rPr lang="en-US" sz="2400" b="1" dirty="0"/>
              <a:t>]</a:t>
            </a:r>
            <a:r>
              <a:rPr lang="fr-FR" sz="2400" dirty="0"/>
              <a:t>: </a:t>
            </a:r>
            <a:r>
              <a:rPr lang="fr-FR" sz="2400" dirty="0" err="1"/>
              <a:t>defines</a:t>
            </a:r>
            <a:r>
              <a:rPr lang="fr-FR" sz="2400" dirty="0"/>
              <a:t> the variable </a:t>
            </a:r>
            <a:r>
              <a:rPr lang="fr-FR" sz="2400" dirty="0" err="1"/>
              <a:t>costs</a:t>
            </a:r>
            <a:r>
              <a:rPr lang="fr-FR" sz="2400" dirty="0"/>
              <a:t> of the </a:t>
            </a:r>
            <a:r>
              <a:rPr lang="fr-FR" sz="2400" dirty="0" smtClean="0"/>
              <a:t>plant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b="1" dirty="0" err="1"/>
              <a:t>AvailabilityFactor</a:t>
            </a:r>
            <a:r>
              <a:rPr lang="en-US" sz="2400" dirty="0"/>
              <a:t>: </a:t>
            </a:r>
            <a:r>
              <a:rPr lang="en-US" sz="2400" dirty="0">
                <a:solidFill>
                  <a:schemeClr val="dk1"/>
                </a:solidFill>
              </a:rPr>
              <a:t>capacity available on average over one year expressed as a fraction of the total installed capacity, with value ranging from 0 to 1. It gives the possibility to account for planned outages</a:t>
            </a:r>
            <a:r>
              <a:rPr lang="en-US" sz="2400" dirty="0" smtClean="0">
                <a:solidFill>
                  <a:schemeClr val="dk1"/>
                </a:solidFill>
              </a:rPr>
              <a:t>.</a:t>
            </a:r>
            <a:endParaRPr lang="fr-FR" sz="2400" dirty="0"/>
          </a:p>
          <a:p>
            <a:endParaRPr lang="fr-FR" sz="2400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2A4DE5B-D266-47DA-B86B-5B95BCF9A6FB}" type="slidenum">
              <a:rPr kumimoji="0" lang="en-US" b="0" i="0" u="none" strike="noStrike" kern="1200" cap="none" spc="0" normalizeH="0" baseline="0" noProof="0" smtClean="0">
                <a:ln>
                  <a:noFill/>
                </a:ln>
                <a:solidFill>
                  <a:prstClr val="black">
                    <a:tint val="75000"/>
                  </a:prstClr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n-US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tint val="75000"/>
                </a:prstClr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Defining</a:t>
            </a:r>
            <a:r>
              <a:rPr lang="sv-SE" dirty="0"/>
              <a:t> </a:t>
            </a:r>
            <a:r>
              <a:rPr lang="sv-SE" dirty="0" err="1"/>
              <a:t>Hydropower</a:t>
            </a:r>
            <a:r>
              <a:rPr lang="sv-SE" dirty="0"/>
              <a:t> Generation Technologies </a:t>
            </a:r>
            <a:br>
              <a:rPr lang="sv-SE" dirty="0"/>
            </a:br>
            <a:r>
              <a:rPr lang="sv-SE" dirty="0"/>
              <a:t>(Run-</a:t>
            </a:r>
            <a:r>
              <a:rPr lang="sv-SE" dirty="0" err="1"/>
              <a:t>Of</a:t>
            </a:r>
            <a:r>
              <a:rPr lang="sv-SE" dirty="0"/>
              <a:t>-River) </a:t>
            </a:r>
            <a:r>
              <a:rPr lang="en-US" dirty="0"/>
              <a:t>in </a:t>
            </a:r>
            <a:r>
              <a:rPr lang="en-US" dirty="0" err="1"/>
              <a:t>OSeMOSYS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838200" y="1616149"/>
            <a:ext cx="2194560" cy="802176"/>
          </a:xfrm>
          <a:prstGeom prst="rect">
            <a:avLst/>
          </a:prstGeom>
          <a:ln w="28575"/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sv-SE" sz="2200" dirty="0">
                <a:latin typeface="+mj-lt"/>
                <a:cs typeface="Times New Roman" panose="02020603050405020304" pitchFamily="18" charset="0"/>
              </a:rPr>
              <a:t>Hydro</a:t>
            </a:r>
          </a:p>
          <a:p>
            <a:pPr algn="ctr"/>
            <a:r>
              <a:rPr lang="sv-SE" sz="2200" dirty="0">
                <a:latin typeface="+mj-lt"/>
                <a:cs typeface="Times New Roman" panose="02020603050405020304" pitchFamily="18" charset="0"/>
              </a:rPr>
              <a:t>Run-</a:t>
            </a:r>
            <a:r>
              <a:rPr lang="sv-SE" sz="2200" dirty="0" err="1">
                <a:latin typeface="+mj-lt"/>
                <a:cs typeface="Times New Roman" panose="02020603050405020304" pitchFamily="18" charset="0"/>
              </a:rPr>
              <a:t>Of</a:t>
            </a:r>
            <a:r>
              <a:rPr lang="sv-SE" sz="2200" dirty="0">
                <a:latin typeface="+mj-lt"/>
                <a:cs typeface="Times New Roman" panose="02020603050405020304" pitchFamily="18" charset="0"/>
              </a:rPr>
              <a:t>-River</a:t>
            </a:r>
            <a:endParaRPr lang="fr-FR" sz="2200" dirty="0">
              <a:latin typeface="+mj-lt"/>
              <a:cs typeface="Times New Roman" panose="02020603050405020304" pitchFamily="18" charset="0"/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3032760" y="2040097"/>
            <a:ext cx="2377440" cy="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032760" y="1682650"/>
            <a:ext cx="2294313" cy="290946"/>
          </a:xfrm>
          <a:prstGeom prst="rect">
            <a:avLst/>
          </a:prstGeom>
        </p:spPr>
        <p:txBody>
          <a:bodyPr vert="horz" wrap="square" lIns="91440" tIns="0" rIns="91440" bIns="0" rtlCol="0" anchor="t">
            <a:noAutofit/>
          </a:bodyPr>
          <a:lstStyle/>
          <a:p>
            <a:pPr indent="0"/>
            <a:r>
              <a:rPr lang="sv-SE" dirty="0" err="1">
                <a:latin typeface="+mj-lt"/>
                <a:cs typeface="Times New Roman" panose="02020603050405020304" pitchFamily="18" charset="0"/>
              </a:rPr>
              <a:t>Secondary</a:t>
            </a:r>
            <a:r>
              <a:rPr lang="sv-SE" dirty="0">
                <a:latin typeface="+mj-lt"/>
                <a:cs typeface="Times New Roman" panose="02020603050405020304" pitchFamily="18" charset="0"/>
              </a:rPr>
              <a:t> </a:t>
            </a:r>
            <a:r>
              <a:rPr lang="sv-SE" dirty="0" err="1">
                <a:latin typeface="+mj-lt"/>
                <a:cs typeface="Times New Roman" panose="02020603050405020304" pitchFamily="18" charset="0"/>
              </a:rPr>
              <a:t>Electricity</a:t>
            </a:r>
            <a:endParaRPr lang="fr-FR" dirty="0">
              <a:latin typeface="+mj-lt"/>
              <a:cs typeface="Times New Roman" panose="02020603050405020304" pitchFamily="18" charset="0"/>
            </a:endParaRPr>
          </a:p>
        </p:txBody>
      </p:sp>
      <p:pic>
        <p:nvPicPr>
          <p:cNvPr id="9" name="Audio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7055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03829">
        <p:fade/>
      </p:transition>
    </mc:Choice>
    <mc:Fallback xmlns="">
      <p:transition spd="med" advTm="103829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838200" y="1616148"/>
            <a:ext cx="10515600" cy="4740201"/>
          </a:xfrm>
        </p:spPr>
        <p:txBody>
          <a:bodyPr>
            <a:normAutofit fontScale="85000" lnSpcReduction="10000"/>
          </a:bodyPr>
          <a:lstStyle/>
          <a:p>
            <a:pPr algn="just"/>
            <a:r>
              <a:rPr lang="en-US" sz="3000" dirty="0"/>
              <a:t>In </a:t>
            </a:r>
            <a:r>
              <a:rPr lang="en-US" sz="3000" dirty="0" err="1"/>
              <a:t>OSeMOSYS</a:t>
            </a:r>
            <a:r>
              <a:rPr lang="en-US" sz="3000" dirty="0"/>
              <a:t>, </a:t>
            </a:r>
            <a:r>
              <a:rPr lang="en-US" sz="3000" dirty="0" smtClean="0"/>
              <a:t>hydropower </a:t>
            </a:r>
            <a:r>
              <a:rPr lang="en-US" sz="3000" dirty="0"/>
              <a:t>p</a:t>
            </a:r>
            <a:r>
              <a:rPr lang="en-US" sz="3000" dirty="0" smtClean="0"/>
              <a:t>lants (Run-Of-River) are characterized </a:t>
            </a:r>
            <a:r>
              <a:rPr lang="en-US" sz="3000" dirty="0"/>
              <a:t>by </a:t>
            </a:r>
            <a:r>
              <a:rPr lang="en-US" sz="3000" dirty="0" smtClean="0"/>
              <a:t>the following </a:t>
            </a:r>
            <a:r>
              <a:rPr lang="en-US" sz="3000" dirty="0"/>
              <a:t>parameters</a:t>
            </a:r>
            <a:r>
              <a:rPr lang="en-US" sz="3000" dirty="0" smtClean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 err="1"/>
              <a:t>CapacityFactor</a:t>
            </a:r>
            <a:r>
              <a:rPr lang="en-US" sz="2600" dirty="0"/>
              <a:t>: represents the variability in generation of the power plant at each point in time, depending on the availability of resources</a:t>
            </a:r>
            <a:r>
              <a:rPr lang="en-US" sz="2600" dirty="0" smtClean="0"/>
              <a:t>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 err="1" smtClean="0"/>
              <a:t>CapacityToActivityUnit</a:t>
            </a:r>
            <a:r>
              <a:rPr lang="en-US" sz="2600" b="1" dirty="0" smtClean="0"/>
              <a:t>: </a:t>
            </a:r>
            <a:r>
              <a:rPr lang="en-US" sz="2400" dirty="0"/>
              <a:t>defines how much activity can occur by one unit of capacity in one year</a:t>
            </a:r>
            <a:endParaRPr lang="en-US" sz="26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 err="1" smtClean="0"/>
              <a:t>OperationalLife</a:t>
            </a:r>
            <a:r>
              <a:rPr lang="en-US" sz="2600" b="1" dirty="0" smtClean="0"/>
              <a:t> </a:t>
            </a:r>
            <a:r>
              <a:rPr lang="en-US" sz="2600" b="1" dirty="0"/>
              <a:t>[</a:t>
            </a:r>
            <a:r>
              <a:rPr lang="en-US" sz="2600" b="1" dirty="0" err="1"/>
              <a:t>yr</a:t>
            </a:r>
            <a:r>
              <a:rPr lang="en-US" sz="2600" b="1" dirty="0"/>
              <a:t>]</a:t>
            </a:r>
            <a:r>
              <a:rPr lang="en-US" sz="2600" dirty="0"/>
              <a:t>: defines the lifetime of the technology</a:t>
            </a:r>
            <a:endParaRPr lang="sv-SE" sz="2600" b="1" dirty="0" smtClean="0"/>
          </a:p>
          <a:p>
            <a:pPr>
              <a:spcBef>
                <a:spcPts val="1800"/>
              </a:spcBef>
            </a:pPr>
            <a:r>
              <a:rPr lang="sv-SE" dirty="0" err="1" smtClean="0"/>
              <a:t>Optional</a:t>
            </a:r>
            <a:r>
              <a:rPr lang="sv-SE" dirty="0" smtClean="0"/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sv-SE" sz="2600" b="1" dirty="0" err="1" smtClean="0"/>
              <a:t>ResidualCapacity</a:t>
            </a:r>
            <a:r>
              <a:rPr lang="sv-SE" sz="2600" b="1" dirty="0" smtClean="0"/>
              <a:t> </a:t>
            </a:r>
            <a:r>
              <a:rPr lang="sv-SE" sz="2600" b="1" dirty="0"/>
              <a:t>[GW]</a:t>
            </a:r>
            <a:r>
              <a:rPr lang="sv-SE" sz="2600" dirty="0"/>
              <a:t>: </a:t>
            </a:r>
            <a:r>
              <a:rPr lang="sv-SE" sz="2600" dirty="0" err="1"/>
              <a:t>defines</a:t>
            </a:r>
            <a:r>
              <a:rPr lang="sv-SE" sz="2600" dirty="0"/>
              <a:t> the </a:t>
            </a:r>
            <a:r>
              <a:rPr lang="sv-SE" sz="2600" dirty="0" err="1"/>
              <a:t>existing</a:t>
            </a:r>
            <a:r>
              <a:rPr lang="sv-SE" sz="2600" dirty="0"/>
              <a:t> total </a:t>
            </a:r>
            <a:r>
              <a:rPr lang="sv-SE" sz="2600" dirty="0" err="1"/>
              <a:t>capacity</a:t>
            </a:r>
            <a:r>
              <a:rPr lang="sv-SE" sz="2600" dirty="0"/>
              <a:t> </a:t>
            </a:r>
            <a:r>
              <a:rPr lang="sv-SE" sz="2600" dirty="0" err="1"/>
              <a:t>available</a:t>
            </a:r>
            <a:r>
              <a:rPr lang="sv-SE" sz="2600" dirty="0"/>
              <a:t> in </a:t>
            </a:r>
            <a:r>
              <a:rPr lang="sv-SE" sz="2600" dirty="0" err="1"/>
              <a:t>each</a:t>
            </a:r>
            <a:r>
              <a:rPr lang="sv-SE" sz="2600" dirty="0"/>
              <a:t> </a:t>
            </a:r>
            <a:r>
              <a:rPr lang="sv-SE" sz="2600" dirty="0" err="1"/>
              <a:t>year</a:t>
            </a:r>
            <a:r>
              <a:rPr lang="sv-SE" sz="2600" dirty="0"/>
              <a:t> for a </a:t>
            </a:r>
            <a:r>
              <a:rPr lang="sv-SE" sz="2600" dirty="0" err="1"/>
              <a:t>specific</a:t>
            </a:r>
            <a:r>
              <a:rPr lang="sv-SE" sz="2600" dirty="0"/>
              <a:t> </a:t>
            </a:r>
            <a:r>
              <a:rPr lang="sv-SE" sz="2600" dirty="0" err="1"/>
              <a:t>type</a:t>
            </a:r>
            <a:r>
              <a:rPr lang="sv-SE" sz="2600" dirty="0"/>
              <a:t> </a:t>
            </a:r>
            <a:r>
              <a:rPr lang="sv-SE" sz="2600" dirty="0" err="1"/>
              <a:t>of</a:t>
            </a:r>
            <a:r>
              <a:rPr lang="sv-SE" sz="2600" dirty="0"/>
              <a:t> </a:t>
            </a:r>
            <a:r>
              <a:rPr lang="sv-SE" sz="2600" dirty="0" err="1"/>
              <a:t>power</a:t>
            </a:r>
            <a:r>
              <a:rPr lang="sv-SE" sz="2600" dirty="0"/>
              <a:t> </a:t>
            </a:r>
            <a:r>
              <a:rPr lang="sv-SE" sz="2600" dirty="0" smtClean="0"/>
              <a:t>plant.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 err="1"/>
              <a:t>TotalAnnualMaxCapacity</a:t>
            </a:r>
            <a:r>
              <a:rPr lang="en-US" sz="2600" b="1" dirty="0"/>
              <a:t>, </a:t>
            </a:r>
            <a:r>
              <a:rPr lang="en-US" sz="2600" b="1" dirty="0" err="1"/>
              <a:t>TotalAnnualMinCapacity</a:t>
            </a:r>
            <a:r>
              <a:rPr lang="en-US" sz="2600" b="1" dirty="0"/>
              <a:t> [GW]</a:t>
            </a:r>
            <a:r>
              <a:rPr lang="en-US" sz="2600" dirty="0"/>
              <a:t>: </a:t>
            </a:r>
            <a:r>
              <a:rPr lang="en-US" sz="2600" dirty="0">
                <a:solidFill>
                  <a:schemeClr val="dk1"/>
                </a:solidFill>
              </a:rPr>
              <a:t>total maximum/minimum existing (residual plus cumulatively installed) capacity allowed for a technology in a specified </a:t>
            </a:r>
            <a:r>
              <a:rPr lang="en-US" sz="2600" dirty="0" smtClean="0">
                <a:solidFill>
                  <a:schemeClr val="dk1"/>
                </a:solidFill>
              </a:rPr>
              <a:t>year.</a:t>
            </a:r>
            <a:endParaRPr lang="en-US" sz="2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600" b="1" dirty="0" err="1"/>
              <a:t>TotalAnnualMaxCapacityInvestment</a:t>
            </a:r>
            <a:r>
              <a:rPr lang="en-US" sz="2600" b="1" dirty="0"/>
              <a:t> </a:t>
            </a:r>
            <a:r>
              <a:rPr lang="en-US" sz="2600" b="1" dirty="0" err="1"/>
              <a:t>TotalAnnualMinCapacityInvestment</a:t>
            </a:r>
            <a:r>
              <a:rPr lang="en-US" sz="2600" b="1" dirty="0"/>
              <a:t> [GW]</a:t>
            </a:r>
            <a:r>
              <a:rPr lang="en-US" sz="2600" dirty="0"/>
              <a:t>: </a:t>
            </a:r>
            <a:r>
              <a:rPr lang="en-US" sz="2600" dirty="0">
                <a:solidFill>
                  <a:schemeClr val="dk1"/>
                </a:solidFill>
              </a:rPr>
              <a:t>maximum/minimum planned new capacity allowed to be installed for a technology in a specified </a:t>
            </a:r>
            <a:r>
              <a:rPr lang="en-US" sz="2600" dirty="0" smtClean="0">
                <a:solidFill>
                  <a:schemeClr val="dk1"/>
                </a:solidFill>
              </a:rPr>
              <a:t>year.</a:t>
            </a:r>
            <a:endParaRPr lang="en-US" sz="260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A4DE5B-D266-47DA-B86B-5B95BCF9A6FB}" type="slidenum">
              <a:rPr lang="en-US" smtClean="0"/>
              <a:t>2</a:t>
            </a:fld>
            <a:endParaRPr lang="en-US" dirty="0"/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Defining</a:t>
            </a:r>
            <a:r>
              <a:rPr lang="sv-SE" dirty="0"/>
              <a:t> </a:t>
            </a:r>
            <a:r>
              <a:rPr lang="sv-SE" dirty="0" err="1"/>
              <a:t>Hydropower</a:t>
            </a:r>
            <a:r>
              <a:rPr lang="sv-SE" dirty="0"/>
              <a:t> Generation Technologies </a:t>
            </a:r>
            <a:br>
              <a:rPr lang="sv-SE" dirty="0"/>
            </a:br>
            <a:r>
              <a:rPr lang="sv-SE" dirty="0"/>
              <a:t>(Run-</a:t>
            </a:r>
            <a:r>
              <a:rPr lang="sv-SE" dirty="0" err="1"/>
              <a:t>Of</a:t>
            </a:r>
            <a:r>
              <a:rPr lang="sv-SE" dirty="0"/>
              <a:t>-River) </a:t>
            </a:r>
            <a:r>
              <a:rPr lang="en-US" dirty="0"/>
              <a:t>in </a:t>
            </a:r>
            <a:r>
              <a:rPr lang="en-US" dirty="0" err="1"/>
              <a:t>OSeMOSYS</a:t>
            </a:r>
            <a:endParaRPr lang="fr-FR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r>
              <a:rPr lang="sv-SE" smtClean="0">
                <a:solidFill>
                  <a:prstClr val="black">
                    <a:tint val="75000"/>
                  </a:prstClr>
                </a:solidFill>
              </a:rPr>
              <a:t>04/2019</a:t>
            </a: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0685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118578">
        <p:fade/>
      </p:transition>
    </mc:Choice>
    <mc:Fallback xmlns="">
      <p:transition spd="med" advTm="118578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KTH-OpTIMUS-DFID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ustom 2">
      <a:majorFont>
        <a:latin typeface="Calibri Light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 vert="horz" lIns="91440" tIns="0" rIns="91440" bIns="0" rtlCol="0" anchor="t">
        <a:normAutofit fontScale="92500" lnSpcReduction="10000"/>
      </a:bodyPr>
      <a:lstStyle>
        <a:defPPr marL="457200" indent="0">
          <a:defRPr sz="3000" b="1" spc="-150" dirty="0" smtClean="0">
            <a:solidFill>
              <a:schemeClr val="bg2">
                <a:lumMod val="50000"/>
              </a:schemeClr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KTH-OpTIMUS-DFID" id="{5B0E6882-3D47-487F-9878-64227690030B}" vid="{2A92E980-5079-4447-B359-7EDBAAF2870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14203</TotalTime>
  <Words>731</Words>
  <Application>Microsoft Office PowerPoint</Application>
  <PresentationFormat>Widescreen</PresentationFormat>
  <Paragraphs>40</Paragraphs>
  <Slides>2</Slides>
  <Notes>2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Times New Roman</vt:lpstr>
      <vt:lpstr>KTH-OpTIMUS-DFID</vt:lpstr>
      <vt:lpstr>Defining Hydropower Generation Technologies  (Run-Of-River) in OSeMOSYS</vt:lpstr>
      <vt:lpstr>Defining Hydropower Generation Technologies  (Run-Of-River) in OSeMOSYS</vt:lpstr>
    </vt:vector>
  </TitlesOfParts>
  <Company>KTH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Ioannis Pappis</dc:creator>
  <cp:lastModifiedBy>Francesco Gardumi</cp:lastModifiedBy>
  <cp:revision>364</cp:revision>
  <dcterms:created xsi:type="dcterms:W3CDTF">2017-06-07T13:22:49Z</dcterms:created>
  <dcterms:modified xsi:type="dcterms:W3CDTF">2020-04-03T11:31:11Z</dcterms:modified>
</cp:coreProperties>
</file>

<file path=docProps/thumbnail.jpeg>
</file>